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50" r:id="rId2"/>
    <p:sldId id="257" r:id="rId3"/>
    <p:sldId id="442" r:id="rId4"/>
    <p:sldId id="443" r:id="rId5"/>
    <p:sldId id="458" r:id="rId6"/>
    <p:sldId id="457" r:id="rId7"/>
    <p:sldId id="459" r:id="rId8"/>
    <p:sldId id="460" r:id="rId9"/>
    <p:sldId id="456" r:id="rId10"/>
    <p:sldId id="461" r:id="rId11"/>
    <p:sldId id="462" r:id="rId12"/>
    <p:sldId id="464" r:id="rId13"/>
    <p:sldId id="465" r:id="rId14"/>
    <p:sldId id="466" r:id="rId15"/>
    <p:sldId id="467" r:id="rId16"/>
    <p:sldId id="468" r:id="rId17"/>
    <p:sldId id="469" r:id="rId18"/>
  </p:sldIdLst>
  <p:sldSz cx="12192000" cy="6858000"/>
  <p:notesSz cx="6858000" cy="9144000"/>
  <p:embeddedFontLst>
    <p:embeddedFont>
      <p:font typeface="Montserrat ExtraBold" panose="00000900000000000000" pitchFamily="2" charset="-52"/>
      <p:bold r:id="rId21"/>
      <p:boldItalic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Montserrat Light" panose="00000400000000000000" pitchFamily="2" charset="-52"/>
      <p:regular r:id="rId25"/>
      <p: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1A1824"/>
    <a:srgbClr val="33D298"/>
    <a:srgbClr val="835EEA"/>
    <a:srgbClr val="FF3149"/>
    <a:srgbClr val="120940"/>
    <a:srgbClr val="DAF843"/>
    <a:srgbClr val="FF457B"/>
    <a:srgbClr val="9971F2"/>
    <a:srgbClr val="C4C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FDD8CAAD-BE71-40B7-85F4-E78706EFB6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38900" y="1333500"/>
            <a:ext cx="4191000" cy="4191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A9BE9-5C08-44BA-A2B4-3EA0CB905746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7C816B0-CFE7-4ABF-9263-7800B083AC0A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D84C32D-9FC4-4CE3-B3C2-F353015D94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EE5799-443B-4529-881C-3E2281D2D2B8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E8E3EC2-0991-49AF-99F2-3082C1AB007E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7557FBE-32BA-419D-B4A7-74880AB2EA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3849CA-DE23-4DD4-9D9C-0A4300619E7D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F4AAB2C-4EA2-46CB-8125-85D9C5A52A10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A99D1D-2B1B-48BD-A7BE-4FA528BB22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88882D-1F37-45C4-8C3B-56DE62534EEB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83764A8-7AB4-4614-A780-81CE8C62EB4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72C69D3-EB96-48B0-A791-1630D069606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11AAC4-7EF2-4E23-B3FF-77392179721B}"/>
              </a:ext>
            </a:extLst>
          </p:cNvPr>
          <p:cNvSpPr/>
          <p:nvPr userDrawn="1"/>
        </p:nvSpPr>
        <p:spPr>
          <a:xfrm>
            <a:off x="0" y="2298707"/>
            <a:ext cx="12192000" cy="4559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5D8EE1-6822-4AF0-BADA-B30F6B7229ED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69D89FC-2D28-4CDE-842A-062E1F77BFF4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F3635A7-1601-4296-A2E5-2B5A439F96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FBA2CA-EEA5-491C-B171-338D72A65526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A105C24-3338-4A46-A0BA-CE6465D5CE41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3301AD2-4473-4676-8B76-A4BD1F27D4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7A2E6B-9DCE-4730-AB62-9992C3CF3B57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62FF30D-A399-4F40-99FD-C11D95991449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0A57D13-5EF1-4078-8B8C-6E3D7329AD5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AE5776-E10F-435D-A88A-E53C640D650B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9A4BE31-843A-493E-90CD-B2A7E8025DFA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80E0B19-76AA-4AA6-A241-779144B9F7D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BE597AC2-0960-49C5-8526-E8C5567C76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501" y="271449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60D676AC-3997-43E0-B3CE-0FF5A8E854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72934" y="271449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5397C8B9-C085-47F4-819E-9674F8B4CD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3367" y="271449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436BEDBC-3278-405A-9252-9A2748EE93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3799" y="2714492"/>
            <a:ext cx="2425700" cy="1429016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615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51A1C2-4603-485A-BC89-9E26A2C51ABF}"/>
              </a:ext>
            </a:extLst>
          </p:cNvPr>
          <p:cNvSpPr/>
          <p:nvPr userDrawn="1"/>
        </p:nvSpPr>
        <p:spPr>
          <a:xfrm>
            <a:off x="6696024" y="0"/>
            <a:ext cx="549597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01D81C-8060-4906-AD5C-C003425E9F35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7657455-2206-455A-BFD2-48F19C1C757D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362AE7-78D1-440C-A6FF-2DA5A0DACA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C5CCFB-F9D3-4F90-B2B1-222F371E6FBC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D72352F-5FB5-43C8-B908-C93BA4DAAC70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0D41E-EDC7-4591-AF13-9E204FCF69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C4A6BB-A7AF-4E1A-AAFD-5ACCAD3C7713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E078124-5821-4D76-8F39-9C58AB746B81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CA61232-F1F1-4CA5-B166-8824051D4F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D4433-74FB-4E68-BA17-68F5AC89F706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20AECD-D5A4-4DFB-965C-440D5C67E30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8E118E-E248-4A10-97D4-1ABAC7CE13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그림 개체 틀 7">
            <a:extLst>
              <a:ext uri="{FF2B5EF4-FFF2-40B4-BE49-F238E27FC236}">
                <a16:creationId xmlns:a16="http://schemas.microsoft.com/office/drawing/2014/main" id="{2827B32F-588C-464A-B617-A6137CAD4F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7727" y="1737811"/>
            <a:ext cx="1959655" cy="3896405"/>
          </a:xfrm>
          <a:prstGeom prst="roundRect">
            <a:avLst>
              <a:gd name="adj" fmla="val 428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7">
            <a:extLst>
              <a:ext uri="{FF2B5EF4-FFF2-40B4-BE49-F238E27FC236}">
                <a16:creationId xmlns:a16="http://schemas.microsoft.com/office/drawing/2014/main" id="{8B6E4FBB-519C-4B97-A386-FDA76B561E3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79780" y="1737811"/>
            <a:ext cx="1959655" cy="3896405"/>
          </a:xfrm>
          <a:prstGeom prst="roundRect">
            <a:avLst>
              <a:gd name="adj" fmla="val 428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481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D5824F-BE0B-4DD1-BA32-0CED1145C502}"/>
              </a:ext>
            </a:extLst>
          </p:cNvPr>
          <p:cNvSpPr/>
          <p:nvPr userDrawn="1"/>
        </p:nvSpPr>
        <p:spPr>
          <a:xfrm>
            <a:off x="6696024" y="0"/>
            <a:ext cx="549597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01D81C-8060-4906-AD5C-C003425E9F35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7657455-2206-455A-BFD2-48F19C1C757D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362AE7-78D1-440C-A6FF-2DA5A0DACA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C5CCFB-F9D3-4F90-B2B1-222F371E6FBC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D72352F-5FB5-43C8-B908-C93BA4DAAC70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0D41E-EDC7-4591-AF13-9E204FCF69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C4A6BB-A7AF-4E1A-AAFD-5ACCAD3C7713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E078124-5821-4D76-8F39-9C58AB746B81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CA61232-F1F1-4CA5-B166-8824051D4F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D4433-74FB-4E68-BA17-68F5AC89F706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20AECD-D5A4-4DFB-965C-440D5C67E30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8E118E-E248-4A10-97D4-1ABAC7CE13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그림 개체 틀 7">
            <a:extLst>
              <a:ext uri="{FF2B5EF4-FFF2-40B4-BE49-F238E27FC236}">
                <a16:creationId xmlns:a16="http://schemas.microsoft.com/office/drawing/2014/main" id="{CECBDD44-DDA2-4E88-9F86-793A16ACE87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08863" y="1223799"/>
            <a:ext cx="3668682" cy="4543425"/>
          </a:xfrm>
          <a:prstGeom prst="roundRect">
            <a:avLst>
              <a:gd name="adj" fmla="val 140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DD791C-420B-4B69-8189-447C91FCDC04}"/>
              </a:ext>
            </a:extLst>
          </p:cNvPr>
          <p:cNvSpPr/>
          <p:nvPr userDrawn="1"/>
        </p:nvSpPr>
        <p:spPr>
          <a:xfrm>
            <a:off x="6696024" y="0"/>
            <a:ext cx="549597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01D81C-8060-4906-AD5C-C003425E9F35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7657455-2206-455A-BFD2-48F19C1C757D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362AE7-78D1-440C-A6FF-2DA5A0DACA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C5CCFB-F9D3-4F90-B2B1-222F371E6FBC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D72352F-5FB5-43C8-B908-C93BA4DAAC70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7A0D41E-EDC7-4591-AF13-9E204FCF691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C4A6BB-A7AF-4E1A-AAFD-5ACCAD3C7713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E078124-5821-4D76-8F39-9C58AB746B81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CA61232-F1F1-4CA5-B166-8824051D4F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5D4433-74FB-4E68-BA17-68F5AC89F706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20AECD-D5A4-4DFB-965C-440D5C67E30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8E118E-E248-4A10-97D4-1ABAC7CE137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그림 개체 틀 7">
            <a:extLst>
              <a:ext uri="{FF2B5EF4-FFF2-40B4-BE49-F238E27FC236}">
                <a16:creationId xmlns:a16="http://schemas.microsoft.com/office/drawing/2014/main" id="{6DBF6C07-FDFD-4FFD-9C1E-0D32BDD47F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161067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7098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C31789-0B49-41BF-855F-C4B4E9AD404E}"/>
              </a:ext>
            </a:extLst>
          </p:cNvPr>
          <p:cNvSpPr/>
          <p:nvPr userDrawn="1"/>
        </p:nvSpPr>
        <p:spPr>
          <a:xfrm>
            <a:off x="4508500" y="0"/>
            <a:ext cx="7683500" cy="4227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0C05FF36-88BD-41AC-B6CB-3028ACF613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8500" y="3976687"/>
            <a:ext cx="7683500" cy="288131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728000" anchor="t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788A09-5B80-4DD5-BA8A-A8F2BB78255D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31927D9-44F1-4C6A-B42A-0BC1C72D29D3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E5E3736-68D7-4DC3-9B11-C9A8D6E7F3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B5190C-DD71-40AE-9845-9794B207F9BD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5D43D7A-0FA9-410F-BAFB-7295C25E0D66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4CBD031-45BD-4BC1-AB4C-C4B86F6946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8B58CE-EB37-4984-A414-5A84078DBEDB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0D12888-5B53-4EA9-97DA-8F5219CDE7B0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4753FCA-8A79-4399-89AA-B6C576B5C1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5127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88F1E-0A51-45E4-954F-6DF679826FD6}"/>
              </a:ext>
            </a:extLst>
          </p:cNvPr>
          <p:cNvSpPr/>
          <p:nvPr userDrawn="1"/>
        </p:nvSpPr>
        <p:spPr>
          <a:xfrm>
            <a:off x="0" y="2630037"/>
            <a:ext cx="12192000" cy="4227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6E0945-0F74-45EC-880C-8B0D115C0CA1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A149AAF-572D-4191-9245-601A4A43EEA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674524A-20F1-4EF2-9C57-6B00105737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D8132-DC1D-4E0E-BDC1-DAFEA76D9269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E7D95C4-90E0-436C-972B-F8B883839E25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9692051-27CD-4AF4-A5A9-52CF167102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0BA7B4-5A04-41D8-A4A0-2699A6A01AC3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835787A-5A62-4629-862F-E1B66FC99906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4096011-CA0E-460D-B8AA-DB9D8DABCE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31E04C-E52D-463F-B9C3-55668E075B38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628CA27-68AB-4BEB-A947-0FF6B83A936D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F008A96-C394-4316-9504-1CAA736D40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567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4ADD87-8BF4-445B-8902-7CF64CD991CF}"/>
              </a:ext>
            </a:extLst>
          </p:cNvPr>
          <p:cNvSpPr/>
          <p:nvPr userDrawn="1"/>
        </p:nvSpPr>
        <p:spPr>
          <a:xfrm>
            <a:off x="3886201" y="0"/>
            <a:ext cx="8305799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56875C-313D-48F7-A0FC-3A0A3AFA319F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B029007-013A-4AAF-8A22-A431ED3EE22D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ECC4FFE-3D28-436D-A5ED-DF4C970A28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9784C8-3C2B-427A-825B-8AC2A0DFB791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75775C9-84CE-4CD4-B86D-A605DD00E31E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4849B50-B7E3-4167-BC4F-425A1AADFFC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59ABE55-82CC-46FC-A4A8-889DBF4D859D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1756D88-C78B-4968-9F12-7D6D9C478268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4F9F588-417D-402E-8131-08F0E7AA7C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AC21F3-A197-4756-8F37-4C99C6CFB4D2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C13DDE6-AE34-4816-861F-3DFCF91EC9BA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CE50B95-3385-4162-BA68-786B9A2D44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824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6BB6BB-3237-4155-A050-FFD07C75AD98}"/>
              </a:ext>
            </a:extLst>
          </p:cNvPr>
          <p:cNvSpPr/>
          <p:nvPr userDrawn="1"/>
        </p:nvSpPr>
        <p:spPr>
          <a:xfrm>
            <a:off x="6096000" y="0"/>
            <a:ext cx="6096000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AEA5E7B-CEF5-481A-8C59-A01B7BC6D661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A89E189-8C65-4C80-B993-5E9A297A9289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383B8A0-903C-4F88-9FEB-4EFED477B2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F8F37D-1C10-4FCF-B3D9-DB854185668F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98DD8D2-7C6F-4D81-8D55-7B5F09CD6D44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00901D9-0ABD-44DE-B160-1588FE37A8F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35FA3C-707D-4A38-A828-63E3657AAA5D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35F3EC7-B53E-4046-A355-356B589AFDA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310BB1E-E6EE-46CB-B42D-1840DD78CC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F28EE4D-150B-4865-AEB9-949F31E7E103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D1D717B-7C19-45D4-B102-42ADE579D9A7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5E63B0E-EC60-4E91-AA31-CC063325AF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30A7A76E-BA71-446E-B3CE-82D9A74CAC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7888" y="856311"/>
            <a:ext cx="3476224" cy="51453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124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2F80DC-219A-4DF4-90AA-42C5339192FF}"/>
              </a:ext>
            </a:extLst>
          </p:cNvPr>
          <p:cNvSpPr/>
          <p:nvPr userDrawn="1"/>
        </p:nvSpPr>
        <p:spPr>
          <a:xfrm>
            <a:off x="6096000" y="0"/>
            <a:ext cx="6096000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B05328-4C73-4612-91CD-A22F38763523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169DEE3-E2FD-4855-BD05-C8D6484853A6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7E5E920-B5AB-4B12-AF5C-80C14EE634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9B3EE3-4B57-497A-896A-BFCC92BD4B2C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00F1FB1-0910-45A7-9408-D103B0C960F9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E9DE2CE-6E15-4E58-9A7F-D042674A20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69E439-2340-40B2-AC2C-7D35393CD6DE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7C49EC7-1C6B-491E-98A2-986D3763F3C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3147BDB-B712-4418-9343-A94C7D7997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C5BCC9-35E8-4E4A-BE0B-7F02FA295F37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B816F23-AF29-41ED-A25C-C8BFB0EF5448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7D056A6-D82D-46B9-AC65-2B4EC703AD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그림 개체 틀 4">
            <a:extLst>
              <a:ext uri="{FF2B5EF4-FFF2-40B4-BE49-F238E27FC236}">
                <a16:creationId xmlns:a16="http://schemas.microsoft.com/office/drawing/2014/main" id="{72667945-5684-44BE-AB10-4811549978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2500" y="1333500"/>
            <a:ext cx="4191000" cy="4191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333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C084815-2BBC-4232-AB4D-04CF4933A792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7B54AAA-7C36-425E-8481-E1CA3E8FFEAA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83877F5-C7CC-4212-AB54-99AE9B5B89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298202-CE52-48BE-8998-88200E991EA6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FB96F6B-FD3F-4939-9CA8-850E74EBF7D7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FEB081C-373C-49BD-AAD7-5BEB020C47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BE0CFD-6CD9-49EF-B03E-44E3113B2CD9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083E40F-56A1-4612-94C0-7C3D9391100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DC83141-9F74-4F05-A336-F5FBC85D8A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326CA8-54BE-4E3A-B5E5-37749011B256}"/>
              </a:ext>
            </a:extLst>
          </p:cNvPr>
          <p:cNvGrpSpPr/>
          <p:nvPr userDrawn="1"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3980A65-AD79-4B48-82D0-3AB012D47109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1F58067-1FB0-4465-B507-C63D1E7F26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843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8C99777-F25A-4B8F-AFB1-1542ACC1E6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8000" y="0"/>
            <a:ext cx="4064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06FFD2-BA21-4006-890F-479752356117}"/>
              </a:ext>
            </a:extLst>
          </p:cNvPr>
          <p:cNvSpPr/>
          <p:nvPr userDrawn="1"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057907-A310-49E0-928B-E8EEF5857730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50FD2B1-EBB5-4B8C-B867-2FADE1BDC8BC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72A70C1-D75A-4BB7-9351-9E76FD0356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9491E4-4A10-4B44-AB28-936A44E4F20C}"/>
              </a:ext>
            </a:extLst>
          </p:cNvPr>
          <p:cNvGrpSpPr/>
          <p:nvPr userDrawn="1"/>
        </p:nvGrpSpPr>
        <p:grpSpPr>
          <a:xfrm flipH="1" flipV="1">
            <a:off x="508000" y="5981707"/>
            <a:ext cx="355593" cy="355593"/>
            <a:chOff x="10553700" y="520699"/>
            <a:chExt cx="1079500" cy="1079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08B5278-0F67-4C44-83B7-3DB6EE0EDD32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CF37922-8586-4D24-860F-7D25EA4DC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3688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A8C62F0C-E03A-4C52-94F8-7EC4670F2F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922491"/>
            <a:ext cx="12192000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83CFE-52A2-45EF-A1D3-82A4F328BA38}"/>
              </a:ext>
            </a:extLst>
          </p:cNvPr>
          <p:cNvGrpSpPr/>
          <p:nvPr userDrawn="1"/>
        </p:nvGrpSpPr>
        <p:grpSpPr>
          <a:xfrm>
            <a:off x="11277606" y="520699"/>
            <a:ext cx="355593" cy="355593"/>
            <a:chOff x="10553700" y="520699"/>
            <a:chExt cx="1079500" cy="107950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C196DF7-FC2A-4606-83BC-8D585A6290EE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E441EE-4051-4D1D-B048-AE92B516C7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A1CC67-4FBA-4373-929E-A38462B710E9}"/>
              </a:ext>
            </a:extLst>
          </p:cNvPr>
          <p:cNvGrpSpPr/>
          <p:nvPr userDrawn="1"/>
        </p:nvGrpSpPr>
        <p:grpSpPr>
          <a:xfrm flipH="1">
            <a:off x="508000" y="520699"/>
            <a:ext cx="355593" cy="355593"/>
            <a:chOff x="10553700" y="520699"/>
            <a:chExt cx="1079500" cy="107950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20AFD38-27E2-4784-AD4F-14672F6B8212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7071113-C83B-455A-80C6-63AC1A9424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7276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CB7D5F-0DF4-4209-B607-AFC2652F4916}"/>
              </a:ext>
            </a:extLst>
          </p:cNvPr>
          <p:cNvSpPr txBox="1"/>
          <p:nvPr/>
        </p:nvSpPr>
        <p:spPr>
          <a:xfrm>
            <a:off x="1246908" y="3039347"/>
            <a:ext cx="90075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РАЗРАБОТКА САЙТА ДЛЯ УЧЕТА УСПЕВАЕМОСТИ НА ФАКУЛЬТЕТЕ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724795" y="4239676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Студенты: Лиманский Д.Н., Смородинова С.С., Неровный Я.С.</a:t>
            </a:r>
            <a:endParaRPr lang="ko-KR" altLang="en-US" sz="1400" dirty="0">
              <a:latin typeface="Montserrat Light" panose="000004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668482" y="692913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400" dirty="0">
                <a:latin typeface="Montserrat Light" panose="00000400000000000000" pitchFamily="2" charset="-52"/>
              </a:rPr>
              <a:t>Воронежский Государственный университет</a:t>
            </a:r>
          </a:p>
          <a:p>
            <a:pPr>
              <a:lnSpc>
                <a:spcPct val="100000"/>
              </a:lnSpc>
            </a:pPr>
            <a:r>
              <a:rPr lang="ru-RU" altLang="ko-KR" sz="1400" dirty="0">
                <a:latin typeface="Montserrat Light" panose="00000400000000000000" pitchFamily="2" charset="-52"/>
              </a:rPr>
              <a:t>Кафедра Информационных технологий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41360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349385" y="2215820"/>
            <a:ext cx="46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ПРОСМОТР ОЦЕНОК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349385" y="2739040"/>
            <a:ext cx="3979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*отображены оценки за 3 курс 1 семестр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4" name="Рисунок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" b="143"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10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09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583832" y="1803992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ВЫСТАВЛЕНИЕ ОЦЕНОК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637172" y="2758099"/>
            <a:ext cx="303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*оценки выставляются преподавателем по для конкретной группы  на конкретном курсе и в конкретном семестре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>
            <a:fillRect/>
          </a:stretch>
        </p:blipFill>
        <p:spPr/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" y="1155183"/>
            <a:ext cx="6286978" cy="36634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11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4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446672" y="1803992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РЕДАКТОР</a:t>
            </a:r>
            <a:br>
              <a:rPr lang="ru-RU" altLang="ko-KR" sz="2800" b="0" dirty="0" smtClean="0">
                <a:latin typeface="Montserrat ExtraBold" panose="00000900000000000000" pitchFamily="2" charset="-52"/>
              </a:rPr>
            </a:br>
            <a:r>
              <a:rPr lang="ru-RU" altLang="ko-KR" sz="2800" b="0" dirty="0" smtClean="0">
                <a:latin typeface="Montserrat ExtraBold" panose="00000900000000000000" pitchFamily="2" charset="-52"/>
              </a:rPr>
              <a:t>ПОЛЬЗОВАТЕЛЕЙ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446672" y="2758099"/>
            <a:ext cx="303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*для администратора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4" name="Рисунок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" b="368"/>
          <a:stretch>
            <a:fillRect/>
          </a:stretch>
        </p:blipFill>
        <p:spPr/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02" y="1172879"/>
            <a:ext cx="6181830" cy="360006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3" y="1172879"/>
            <a:ext cx="6197769" cy="3614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12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975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446672" y="1803992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РЕДАКТОР</a:t>
            </a:r>
            <a:br>
              <a:rPr lang="ru-RU" altLang="ko-KR" sz="2800" b="0" dirty="0" smtClean="0">
                <a:latin typeface="Montserrat ExtraBold" panose="00000900000000000000" pitchFamily="2" charset="-52"/>
              </a:rPr>
            </a:br>
            <a:r>
              <a:rPr lang="ru-RU" altLang="ko-KR" sz="2800" b="0" dirty="0" smtClean="0">
                <a:latin typeface="Montserrat ExtraBold" panose="00000900000000000000" pitchFamily="2" charset="-52"/>
              </a:rPr>
              <a:t>ДИСЦИПЛИН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446672" y="2758099"/>
            <a:ext cx="303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*для администратора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" b="114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13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168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446672" y="1803992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РЕДАКТОР</a:t>
            </a:r>
            <a:br>
              <a:rPr lang="ru-RU" altLang="ko-KR" sz="2800" b="0" dirty="0" smtClean="0">
                <a:latin typeface="Montserrat ExtraBold" panose="00000900000000000000" pitchFamily="2" charset="-52"/>
              </a:rPr>
            </a:br>
            <a:r>
              <a:rPr lang="ru-RU" altLang="ko-KR" sz="2800" b="0" dirty="0" smtClean="0">
                <a:latin typeface="Montserrat ExtraBold" panose="00000900000000000000" pitchFamily="2" charset="-52"/>
              </a:rPr>
              <a:t>ГРУПП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446672" y="2758099"/>
            <a:ext cx="3036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*для администратора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" b="114"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14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417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496549" y="1787367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РЕГИСТРАЦИЯ И </a:t>
            </a:r>
            <a:br>
              <a:rPr lang="ru-RU" altLang="ko-KR" sz="2800" b="0" dirty="0" smtClean="0">
                <a:latin typeface="Montserrat ExtraBold" panose="00000900000000000000" pitchFamily="2" charset="-52"/>
              </a:rPr>
            </a:br>
            <a:r>
              <a:rPr lang="ru-RU" altLang="ko-KR" sz="2800" b="0" dirty="0" smtClean="0">
                <a:latin typeface="Montserrat ExtraBold" panose="00000900000000000000" pitchFamily="2" charset="-52"/>
              </a:rPr>
              <a:t>АВТОРИЗАЦИЯ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pic>
        <p:nvPicPr>
          <p:cNvPr id="14" name="Рисунок 1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6"/>
          <a:stretch>
            <a:fillRect/>
          </a:stretch>
        </p:blipFill>
        <p:spPr/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" y="1172598"/>
            <a:ext cx="6290414" cy="3627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15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6757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2747048" y="910073"/>
            <a:ext cx="6146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ЗАКЛЮЧЕНИЕ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447560" y="4381082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Разработана база данных, находящаяся на удаленном сервере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16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447560" y="3831576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Разработана Back-end часть, находящаяся на удаленном сервере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447560" y="3254030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Разработана </a:t>
            </a:r>
            <a:r>
              <a:rPr lang="ru-RU" altLang="ko-KR" sz="1600" dirty="0" err="1">
                <a:latin typeface="Montserrat Light" panose="00000400000000000000" pitchFamily="2" charset="-52"/>
              </a:rPr>
              <a:t>Frond-end</a:t>
            </a:r>
            <a:r>
              <a:rPr lang="ru-RU" altLang="ko-KR" sz="1600" dirty="0">
                <a:latin typeface="Montserrat Light" panose="00000400000000000000" pitchFamily="2" charset="-52"/>
              </a:rPr>
              <a:t> часть, находящаяся в браузере клиента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447560" y="4930588"/>
            <a:ext cx="778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Была создана связь между Front-end и Back-end частями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6999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CB7D5F-0DF4-4209-B607-AFC2652F4916}"/>
              </a:ext>
            </a:extLst>
          </p:cNvPr>
          <p:cNvSpPr txBox="1"/>
          <p:nvPr/>
        </p:nvSpPr>
        <p:spPr>
          <a:xfrm>
            <a:off x="1246908" y="3039347"/>
            <a:ext cx="900753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РАЗРАБОТКА САЙТА ДЛЯ УЧЕТА УСПЕВАЕМОСТИ НА ФАКУЛЬТЕТЕ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724795" y="4239676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Студенты: Лиманский Д.Н., Смородинова С.С., Неровный Я.С.</a:t>
            </a:r>
            <a:endParaRPr lang="ko-KR" altLang="en-US" sz="1400" dirty="0">
              <a:latin typeface="Montserrat Light" panose="000004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668482" y="692913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400" dirty="0">
                <a:latin typeface="Montserrat Light" panose="00000400000000000000" pitchFamily="2" charset="-52"/>
              </a:rPr>
              <a:t>Воронежский Государственный университет</a:t>
            </a:r>
          </a:p>
          <a:p>
            <a:pPr>
              <a:lnSpc>
                <a:spcPct val="100000"/>
              </a:lnSpc>
            </a:pPr>
            <a:r>
              <a:rPr lang="ru-RU" altLang="ko-KR" sz="1400" dirty="0">
                <a:latin typeface="Montserrat Light" panose="00000400000000000000" pitchFamily="2" charset="-52"/>
              </a:rPr>
              <a:t>Кафедра Информационных технологий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95037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0" b="16460"/>
          <a:stretch>
            <a:fillRect/>
          </a:stretch>
        </p:blipFill>
        <p:spPr/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993C8D-5BDA-4D93-A40D-690EA358AF6B}"/>
              </a:ext>
            </a:extLst>
          </p:cNvPr>
          <p:cNvGrpSpPr/>
          <p:nvPr/>
        </p:nvGrpSpPr>
        <p:grpSpPr>
          <a:xfrm flipV="1">
            <a:off x="11277606" y="5981707"/>
            <a:ext cx="355593" cy="355593"/>
            <a:chOff x="10553700" y="520699"/>
            <a:chExt cx="1079500" cy="107950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187F0FC-78FD-452C-9229-1E665B4FF2FF}"/>
                </a:ext>
              </a:extLst>
            </p:cNvPr>
            <p:cNvCxnSpPr/>
            <p:nvPr/>
          </p:nvCxnSpPr>
          <p:spPr>
            <a:xfrm>
              <a:off x="10553700" y="52069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8745D43-FF60-4933-8FFD-0A4DB30A92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093450" y="1060449"/>
              <a:ext cx="1079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25ED79-74AE-4D99-A3D6-9295B36C9D27}"/>
              </a:ext>
            </a:extLst>
          </p:cNvPr>
          <p:cNvSpPr txBox="1"/>
          <p:nvPr/>
        </p:nvSpPr>
        <p:spPr>
          <a:xfrm>
            <a:off x="604201" y="2881992"/>
            <a:ext cx="3800692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 smtClean="0">
                <a:latin typeface="Montserrat ExtraBold" panose="00000900000000000000" pitchFamily="2" charset="-52"/>
              </a:rPr>
              <a:t>РАСПРЕДЕЛЕНИЕ </a:t>
            </a:r>
            <a:r>
              <a:rPr lang="ru-RU" altLang="ko-KR" sz="3000" dirty="0" smtClean="0">
                <a:latin typeface="Montserrat ExtraBold" panose="00000900000000000000" pitchFamily="2" charset="-52"/>
              </a:rPr>
              <a:t>ОБЯЗАННОСТЕЙ</a:t>
            </a:r>
            <a:endParaRPr lang="ko-KR" altLang="en-US" sz="3000" dirty="0">
              <a:latin typeface="Montserrat ExtraBold" panose="000009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E2972-E1D6-4E81-989F-AC74107EA344}"/>
              </a:ext>
            </a:extLst>
          </p:cNvPr>
          <p:cNvSpPr txBox="1"/>
          <p:nvPr/>
        </p:nvSpPr>
        <p:spPr>
          <a:xfrm>
            <a:off x="4574280" y="3419338"/>
            <a:ext cx="2238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latin typeface="Montserrat Light" panose="00000400000000000000" pitchFamily="2" charset="-52"/>
              </a:rPr>
              <a:t>Техническое задание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Метрики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Разработка </a:t>
            </a:r>
            <a:r>
              <a:rPr lang="en-US" altLang="ko-KR" sz="1400" dirty="0" smtClean="0">
                <a:latin typeface="Montserrat Light" panose="00000400000000000000" pitchFamily="2" charset="-52"/>
              </a:rPr>
              <a:t>Front-End</a:t>
            </a:r>
            <a:endParaRPr lang="ru-RU" altLang="ko-KR" sz="1400" dirty="0" smtClean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Тестирование</a:t>
            </a:r>
            <a:endParaRPr lang="en-US" altLang="ko-KR" sz="1400" dirty="0">
              <a:latin typeface="Montserrat Light" panose="00000400000000000000" pitchFamily="2" charset="-5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201D04-033E-476E-9A9E-43A169850468}"/>
              </a:ext>
            </a:extLst>
          </p:cNvPr>
          <p:cNvSpPr/>
          <p:nvPr/>
        </p:nvSpPr>
        <p:spPr>
          <a:xfrm>
            <a:off x="4608939" y="2834563"/>
            <a:ext cx="2069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 smtClean="0">
                <a:latin typeface="Montserrat ExtraBold" panose="00000900000000000000" pitchFamily="2" charset="-52"/>
              </a:rPr>
              <a:t>Неровный Я.С.</a:t>
            </a:r>
            <a:endParaRPr lang="ko-KR" altLang="en-US" dirty="0">
              <a:latin typeface="Montserrat ExtraBold" panose="000009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23089-28EA-48A9-AE30-796651818AED}"/>
              </a:ext>
            </a:extLst>
          </p:cNvPr>
          <p:cNvSpPr txBox="1"/>
          <p:nvPr/>
        </p:nvSpPr>
        <p:spPr>
          <a:xfrm>
            <a:off x="6847340" y="3448233"/>
            <a:ext cx="20690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Составление диаграмм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Презентация проекта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Разработка </a:t>
            </a:r>
            <a:r>
              <a:rPr lang="en-US" altLang="ko-KR" sz="1400" dirty="0" smtClean="0">
                <a:latin typeface="Montserrat Light" panose="00000400000000000000" pitchFamily="2" charset="-52"/>
              </a:rPr>
              <a:t>Back-End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err="1" smtClean="0">
                <a:latin typeface="Montserrat Light" panose="00000400000000000000" pitchFamily="2" charset="-52"/>
              </a:rPr>
              <a:t>Демо</a:t>
            </a:r>
            <a:r>
              <a:rPr lang="ru-RU" altLang="ko-KR" sz="1400" dirty="0" smtClean="0">
                <a:latin typeface="Montserrat Light" panose="00000400000000000000" pitchFamily="2" charset="-52"/>
              </a:rPr>
              <a:t>-видео проекта</a:t>
            </a:r>
            <a:endParaRPr lang="en-US" altLang="ko-KR" sz="1400" dirty="0">
              <a:latin typeface="Montserrat Light" panose="00000400000000000000" pitchFamily="2" charset="-52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0B75E2-6BFC-4BC2-AE2A-7CC670A77CC1}"/>
              </a:ext>
            </a:extLst>
          </p:cNvPr>
          <p:cNvSpPr/>
          <p:nvPr/>
        </p:nvSpPr>
        <p:spPr>
          <a:xfrm>
            <a:off x="6847340" y="2834563"/>
            <a:ext cx="2169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 smtClean="0">
                <a:latin typeface="Montserrat ExtraBold" panose="00000900000000000000" pitchFamily="2" charset="-52"/>
              </a:rPr>
              <a:t>Лиманский Д.Н.</a:t>
            </a:r>
            <a:endParaRPr lang="ko-KR" altLang="en-US" dirty="0">
              <a:latin typeface="Montserrat ExtraBold" panose="00000900000000000000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189D70-B730-4228-9F30-CA933BF78F2B}"/>
              </a:ext>
            </a:extLst>
          </p:cNvPr>
          <p:cNvSpPr txBox="1"/>
          <p:nvPr/>
        </p:nvSpPr>
        <p:spPr>
          <a:xfrm>
            <a:off x="9105809" y="3397433"/>
            <a:ext cx="20690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Разработка базы данных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Текст курсовой работы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Отчет по ролям</a:t>
            </a:r>
            <a:endParaRPr lang="en-US" altLang="ko-KR" sz="1400" dirty="0">
              <a:latin typeface="Montserrat Light" panose="00000400000000000000" pitchFamily="2" charset="-5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 smtClean="0">
                <a:latin typeface="Montserrat Light" panose="00000400000000000000" pitchFamily="2" charset="-52"/>
              </a:rPr>
              <a:t>Анализ предметной области</a:t>
            </a:r>
            <a:endParaRPr lang="en-US" altLang="ko-KR" sz="1400" dirty="0">
              <a:latin typeface="Montserrat Light" panose="00000400000000000000" pitchFamily="2" charset="-52"/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FF0B75E2-6BFC-4BC2-AE2A-7CC670A77CC1}"/>
              </a:ext>
            </a:extLst>
          </p:cNvPr>
          <p:cNvSpPr/>
          <p:nvPr/>
        </p:nvSpPr>
        <p:spPr>
          <a:xfrm>
            <a:off x="9085740" y="2834563"/>
            <a:ext cx="2547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dirty="0" smtClean="0">
                <a:latin typeface="Montserrat ExtraBold" panose="00000900000000000000" pitchFamily="2" charset="-52"/>
              </a:rPr>
              <a:t>Смородинова С.С</a:t>
            </a:r>
            <a:endParaRPr lang="ko-KR" altLang="en-US" dirty="0">
              <a:latin typeface="Montserrat ExtraBold" panose="000009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2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2814782" y="1123957"/>
            <a:ext cx="6146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ВВЕДЕНИЕ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5072748"/>
            <a:ext cx="778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600" dirty="0">
                <a:latin typeface="Montserrat Light" panose="00000400000000000000" pitchFamily="2" charset="-52"/>
              </a:rPr>
              <a:t>Актуальность работы заключается в создании сервиса, позволяющего вести успеваемость студентов на факультете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3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4235871"/>
            <a:ext cx="778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600" dirty="0">
                <a:latin typeface="Montserrat Light" panose="00000400000000000000" pitchFamily="2" charset="-52"/>
              </a:rPr>
              <a:t>Основная цель сайта – сделать процесс выставления и просмотра оценок наиболее удобным для студентов и преподавателей.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3184114"/>
            <a:ext cx="7785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600" dirty="0">
                <a:latin typeface="Montserrat Light" panose="00000400000000000000" pitchFamily="2" charset="-52"/>
              </a:rPr>
              <a:t>В век цифровых технологий  возросла необходимость в реализации удобных сервисов, которые могли бы заменить дневники и бумажные ведомости. </a:t>
            </a:r>
          </a:p>
          <a:p>
            <a:pPr>
              <a:lnSpc>
                <a:spcPct val="100000"/>
              </a:lnSpc>
            </a:pPr>
            <a:endParaRPr lang="ru-RU" altLang="ko-KR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539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25ED79-74AE-4D99-A3D6-9295B36C9D27}"/>
              </a:ext>
            </a:extLst>
          </p:cNvPr>
          <p:cNvSpPr txBox="1"/>
          <p:nvPr/>
        </p:nvSpPr>
        <p:spPr>
          <a:xfrm>
            <a:off x="390516" y="2539459"/>
            <a:ext cx="3800692" cy="14157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 smtClean="0">
                <a:latin typeface="Montserrat ExtraBold" panose="00000900000000000000" pitchFamily="2" charset="-52"/>
              </a:rPr>
              <a:t>ТРЕБОВАНИЯ</a:t>
            </a:r>
            <a:br>
              <a:rPr lang="ru-RU" altLang="ko-KR" sz="2800" dirty="0" smtClean="0">
                <a:latin typeface="Montserrat ExtraBold" panose="00000900000000000000" pitchFamily="2" charset="-52"/>
              </a:rPr>
            </a:br>
            <a:r>
              <a:rPr lang="ru-RU" altLang="ko-KR" sz="2800" dirty="0" smtClean="0">
                <a:latin typeface="Montserrat ExtraBold" panose="00000900000000000000" pitchFamily="2" charset="-52"/>
              </a:rPr>
              <a:t>(ОБЩИЕ И </a:t>
            </a:r>
            <a:br>
              <a:rPr lang="ru-RU" altLang="ko-KR" sz="2800" dirty="0" smtClean="0">
                <a:latin typeface="Montserrat ExtraBold" panose="00000900000000000000" pitchFamily="2" charset="-52"/>
              </a:rPr>
            </a:br>
            <a:r>
              <a:rPr lang="ru-RU" altLang="ko-KR" sz="2800" dirty="0" smtClean="0">
                <a:latin typeface="Montserrat ExtraBold" panose="00000900000000000000" pitchFamily="2" charset="-52"/>
              </a:rPr>
              <a:t>СТРУКТУРНЫЕ):</a:t>
            </a:r>
            <a:endParaRPr lang="ko-KR" altLang="en-US" sz="3000" dirty="0">
              <a:latin typeface="Montserrat ExtraBold" panose="00000900000000000000" pitchFamily="2" charset="-52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427912" y="1706894"/>
            <a:ext cx="695221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Стабильная работа на современных веб-браузерах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Отсутствие необходимости в справке для возможности </a:t>
            </a:r>
            <a:r>
              <a:rPr lang="ru-RU" dirty="0" smtClean="0">
                <a:latin typeface="Montserrat Light" panose="00000400000000000000" pitchFamily="2" charset="-52"/>
              </a:rPr>
              <a:t>осуществления </a:t>
            </a:r>
            <a:r>
              <a:rPr lang="ru-RU" dirty="0">
                <a:latin typeface="Montserrat Light" panose="00000400000000000000" pitchFamily="2" charset="-52"/>
              </a:rPr>
              <a:t>основных задач: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Регистрация</a:t>
            </a:r>
            <a:r>
              <a:rPr lang="en-US" dirty="0">
                <a:latin typeface="Montserrat Light" panose="00000400000000000000" pitchFamily="2" charset="-52"/>
              </a:rPr>
              <a:t>/</a:t>
            </a:r>
            <a:r>
              <a:rPr lang="ru-RU" dirty="0">
                <a:latin typeface="Montserrat Light" panose="00000400000000000000" pitchFamily="2" charset="-52"/>
              </a:rPr>
              <a:t>Авторизация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Выставление оценок преподавателями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Просмотр оценок студентами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Редактирование, создание и удаление пользователей, групп и дисциплин администратором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Редактирование информации в личном кабинете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latin typeface="Montserrat Light" panose="00000400000000000000" pitchFamily="2" charset="-52"/>
              </a:rPr>
              <a:t>Сдержанный внешний вид, выдержанный в едином стиле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4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32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2814782" y="1123957"/>
            <a:ext cx="6146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ПОСТАНОВКА ЗАДАЧИ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4180762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 smtClean="0">
                <a:latin typeface="Montserrat Light" panose="00000400000000000000" pitchFamily="2" charset="-52"/>
              </a:rPr>
              <a:t>Разработка базы данных, находящейся на удаленном сервере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5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3682438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Разработка Back-end части, находящейся на удаленном сервере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3184114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Разработка </a:t>
            </a:r>
            <a:r>
              <a:rPr lang="ru-RU" altLang="ko-KR" sz="1600" dirty="0" err="1" smtClean="0">
                <a:latin typeface="Montserrat Light" panose="00000400000000000000" pitchFamily="2" charset="-52"/>
              </a:rPr>
              <a:t>Fron</a:t>
            </a:r>
            <a:r>
              <a:rPr lang="en-US" altLang="ko-KR" sz="1600" dirty="0">
                <a:latin typeface="Montserrat Light" panose="00000400000000000000" pitchFamily="2" charset="-52"/>
              </a:rPr>
              <a:t>t</a:t>
            </a:r>
            <a:r>
              <a:rPr lang="ru-RU" altLang="ko-KR" sz="1600" dirty="0" smtClean="0">
                <a:latin typeface="Montserrat Light" panose="00000400000000000000" pitchFamily="2" charset="-52"/>
              </a:rPr>
              <a:t>-</a:t>
            </a:r>
            <a:r>
              <a:rPr lang="ru-RU" altLang="ko-KR" sz="1600" dirty="0" err="1" smtClean="0">
                <a:latin typeface="Montserrat Light" panose="00000400000000000000" pitchFamily="2" charset="-52"/>
              </a:rPr>
              <a:t>end</a:t>
            </a:r>
            <a:r>
              <a:rPr lang="ru-RU" altLang="ko-KR" sz="1600" dirty="0" smtClean="0">
                <a:latin typeface="Montserrat Light" panose="00000400000000000000" pitchFamily="2" charset="-52"/>
              </a:rPr>
              <a:t> </a:t>
            </a:r>
            <a:r>
              <a:rPr lang="ru-RU" altLang="ko-KR" sz="1600" dirty="0">
                <a:latin typeface="Montserrat Light" panose="00000400000000000000" pitchFamily="2" charset="-52"/>
              </a:rPr>
              <a:t>части, находящейся в браузере клиента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2147801" y="4679086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altLang="ko-KR" sz="1600" dirty="0">
                <a:latin typeface="Montserrat Light" panose="00000400000000000000" pitchFamily="2" charset="-52"/>
              </a:rPr>
              <a:t>Связь между Front-end и Back-end частями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8327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316162"/>
            <a:ext cx="6448511" cy="2437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25ED79-74AE-4D99-A3D6-9295B36C9D27}"/>
              </a:ext>
            </a:extLst>
          </p:cNvPr>
          <p:cNvSpPr txBox="1"/>
          <p:nvPr/>
        </p:nvSpPr>
        <p:spPr>
          <a:xfrm>
            <a:off x="-210772" y="2840318"/>
            <a:ext cx="4808172" cy="8925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dirty="0" smtClean="0">
                <a:latin typeface="Montserrat ExtraBold" panose="00000900000000000000" pitchFamily="2" charset="-52"/>
              </a:rPr>
              <a:t>ВАРИАНТЫ</a:t>
            </a:r>
            <a:r>
              <a:rPr lang="ru-RU" altLang="ko-KR" sz="2800" dirty="0" smtClean="0">
                <a:latin typeface="Montserrat ExtraBold" panose="00000900000000000000" pitchFamily="2" charset="-52"/>
              </a:rPr>
              <a:t> </a:t>
            </a:r>
            <a:r>
              <a:rPr lang="ru-RU" altLang="ko-KR" sz="2000" dirty="0" smtClean="0">
                <a:latin typeface="Montserrat ExtraBold" panose="00000900000000000000" pitchFamily="2" charset="-52"/>
              </a:rPr>
              <a:t>ИСПОЛЬЗОВАНИЯ</a:t>
            </a:r>
            <a:endParaRPr lang="ko-KR" altLang="en-US" sz="2000" dirty="0">
              <a:latin typeface="Montserrat ExtraBold" panose="000009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6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70" y="1718733"/>
            <a:ext cx="751040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2747048" y="910073"/>
            <a:ext cx="61468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3600" dirty="0" smtClean="0">
                <a:latin typeface="Montserrat ExtraBold" panose="00000900000000000000" pitchFamily="2" charset="-52"/>
              </a:rPr>
              <a:t>СРЕДСТВА РЕАЛИЗАЦИИ</a:t>
            </a:r>
            <a:endParaRPr lang="ko-KR" altLang="en-US" sz="3600" dirty="0">
              <a:latin typeface="Montserrat ExtraBold" panose="00000900000000000000" pitchFamily="2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658293" y="4462783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Montserrat Light" panose="00000400000000000000" pitchFamily="2" charset="-52"/>
              </a:rPr>
              <a:t>JS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7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658293" y="3964459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Montserrat Light" panose="00000400000000000000" pitchFamily="2" charset="-52"/>
              </a:rPr>
              <a:t>CSS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658293" y="3466135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Montserrat Light" panose="00000400000000000000" pitchFamily="2" charset="-52"/>
              </a:rPr>
              <a:t>HTML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658293" y="4961107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Montserrat Light" panose="00000400000000000000" pitchFamily="2" charset="-52"/>
              </a:rPr>
              <a:t>PHP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658293" y="5459431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Montserrat Light" panose="00000400000000000000" pitchFamily="2" charset="-52"/>
              </a:rPr>
              <a:t>AJAX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B7335-C53A-4FC5-8EC1-7C11ECAC951D}"/>
              </a:ext>
            </a:extLst>
          </p:cNvPr>
          <p:cNvSpPr txBox="1"/>
          <p:nvPr/>
        </p:nvSpPr>
        <p:spPr>
          <a:xfrm>
            <a:off x="3573626" y="2957564"/>
            <a:ext cx="778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altLang="ko-KR" sz="1600" dirty="0" smtClean="0">
                <a:latin typeface="Montserrat Light" panose="00000400000000000000" pitchFamily="2" charset="-52"/>
              </a:rPr>
              <a:t>ОСНОВНЫЕ ТЕХНОЛОГИИ ПРОЕКТА:</a:t>
            </a:r>
            <a:endParaRPr lang="ru-RU" altLang="ko-KR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02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25ED79-74AE-4D99-A3D6-9295B36C9D27}"/>
              </a:ext>
            </a:extLst>
          </p:cNvPr>
          <p:cNvSpPr txBox="1"/>
          <p:nvPr/>
        </p:nvSpPr>
        <p:spPr>
          <a:xfrm>
            <a:off x="390516" y="2539459"/>
            <a:ext cx="380069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 smtClean="0">
                <a:latin typeface="Montserrat ExtraBold" panose="00000900000000000000" pitchFamily="2" charset="-52"/>
              </a:rPr>
              <a:t>ПЛАН ТЕСТИРОВАНИЯ</a:t>
            </a:r>
            <a:endParaRPr lang="ko-KR" altLang="en-US" sz="3000" dirty="0">
              <a:latin typeface="Montserrat ExtraBold" panose="00000900000000000000" pitchFamily="2" charset="-52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62463" y="2742659"/>
            <a:ext cx="52691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Просмотр оценок по различным </a:t>
            </a:r>
            <a:br>
              <a:rPr lang="ru-RU" dirty="0" smtClean="0">
                <a:latin typeface="Montserrat Light" panose="00000400000000000000" pitchFamily="2" charset="-52"/>
              </a:rPr>
            </a:br>
            <a:r>
              <a:rPr lang="ru-RU" dirty="0" smtClean="0">
                <a:latin typeface="Montserrat Light" panose="00000400000000000000" pitchFamily="2" charset="-52"/>
              </a:rPr>
              <a:t>семестрам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Выставление оценок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Редактирование, удаление, добавление</a:t>
            </a:r>
            <a:br>
              <a:rPr lang="ru-RU" dirty="0" smtClean="0">
                <a:latin typeface="Montserrat Light" panose="00000400000000000000" pitchFamily="2" charset="-52"/>
              </a:rPr>
            </a:br>
            <a:r>
              <a:rPr lang="ru-RU" dirty="0" smtClean="0">
                <a:latin typeface="Montserrat Light" panose="00000400000000000000" pitchFamily="2" charset="-52"/>
              </a:rPr>
              <a:t>дисциплин, групп, пользователей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Регистрация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Авторизация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Редактирование информации в личном кабинете </a:t>
            </a:r>
            <a:endParaRPr lang="ru-RU" dirty="0">
              <a:latin typeface="Montserrat Light" panose="000004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8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11808" y="1094485"/>
            <a:ext cx="695221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 smtClean="0">
                <a:latin typeface="Montserrat Light" panose="00000400000000000000" pitchFamily="2" charset="-52"/>
              </a:rPr>
              <a:t>Дымовое тестирование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Montserrat Light" panose="00000400000000000000" pitchFamily="2" charset="-52"/>
              </a:rPr>
              <a:t>UI</a:t>
            </a:r>
            <a:r>
              <a:rPr lang="ru-RU" dirty="0" smtClean="0">
                <a:latin typeface="Montserrat Light" panose="00000400000000000000" pitchFamily="2" charset="-52"/>
              </a:rPr>
              <a:t> тестирование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dirty="0" err="1" smtClean="0">
                <a:latin typeface="Montserrat Light" panose="00000400000000000000" pitchFamily="2" charset="-52"/>
              </a:rPr>
              <a:t>Юзабилити</a:t>
            </a:r>
            <a:r>
              <a:rPr lang="ru-RU" dirty="0" smtClean="0">
                <a:latin typeface="Montserrat Light" panose="00000400000000000000" pitchFamily="2" charset="-52"/>
              </a:rPr>
              <a:t> тесты</a:t>
            </a:r>
            <a:endParaRPr lang="ru-RU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852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래픽 11">
            <a:extLst>
              <a:ext uri="{FF2B5EF4-FFF2-40B4-BE49-F238E27FC236}">
                <a16:creationId xmlns:a16="http://schemas.microsoft.com/office/drawing/2014/main" id="{6EFC3C3B-7A45-4B33-8AC7-8D83B6F0680D}"/>
              </a:ext>
            </a:extLst>
          </p:cNvPr>
          <p:cNvGrpSpPr/>
          <p:nvPr/>
        </p:nvGrpSpPr>
        <p:grpSpPr>
          <a:xfrm>
            <a:off x="632732" y="901796"/>
            <a:ext cx="6572250" cy="5238750"/>
            <a:chOff x="632732" y="1295460"/>
            <a:chExt cx="6572250" cy="523875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4B8D86E5-51D6-4CE0-86B1-52684F31F3E0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8D157C3-2E43-4934-8D69-C70E78E7A416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A6A7784-55AD-48CB-9980-9B19E34C3B8A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133929E0-E4D1-4A49-B0F7-6E5188EB1E8C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941D871-B6B6-4248-94CD-0C6B35563CF1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AC46C712-CCF8-4673-BA8A-380F14D88C3E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3A26337-88C3-4B91-89F7-AD77A0561451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301AF0-4C86-46C1-AA61-67689553FAD6}"/>
              </a:ext>
            </a:extLst>
          </p:cNvPr>
          <p:cNvSpPr txBox="1"/>
          <p:nvPr/>
        </p:nvSpPr>
        <p:spPr>
          <a:xfrm>
            <a:off x="7682893" y="2284400"/>
            <a:ext cx="4608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ГЛАВНАЯ </a:t>
            </a:r>
          </a:p>
          <a:p>
            <a:r>
              <a:rPr lang="ru-RU" altLang="ko-KR" sz="2800" b="0" dirty="0" smtClean="0">
                <a:latin typeface="Montserrat ExtraBold" panose="00000900000000000000" pitchFamily="2" charset="-52"/>
              </a:rPr>
              <a:t>СТРАНИЦА</a:t>
            </a:r>
            <a:endParaRPr lang="en-US" altLang="ko-KR" sz="2800" b="0" dirty="0">
              <a:latin typeface="Montserrat ExtraBold" panose="000009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AC18F-4284-472A-950A-CB8CDBB24CDD}"/>
              </a:ext>
            </a:extLst>
          </p:cNvPr>
          <p:cNvSpPr txBox="1"/>
          <p:nvPr/>
        </p:nvSpPr>
        <p:spPr>
          <a:xfrm>
            <a:off x="7682892" y="3238507"/>
            <a:ext cx="3979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200" dirty="0" smtClean="0">
                <a:latin typeface="Montserrat Light" panose="00000400000000000000" pitchFamily="2" charset="-52"/>
              </a:rPr>
              <a:t>*с</a:t>
            </a:r>
            <a:r>
              <a:rPr lang="ru-RU" altLang="ko-KR" sz="1200" dirty="0" smtClean="0">
                <a:latin typeface="Montserrat Light" panose="00000400000000000000" pitchFamily="2" charset="-52"/>
              </a:rPr>
              <a:t>траница отображена для неавторизованного пользователя</a:t>
            </a:r>
            <a:endParaRPr lang="en-US" altLang="ko-KR" sz="1200" dirty="0">
              <a:latin typeface="Montserrat Light" panose="00000400000000000000" pitchFamily="2" charset="-52"/>
            </a:endParaRPr>
          </a:p>
        </p:txBody>
      </p:sp>
      <p:pic>
        <p:nvPicPr>
          <p:cNvPr id="17" name="Рисунок 1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71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CD9D9E-E2F5-43D8-B054-7ACFC095C736}"/>
              </a:ext>
            </a:extLst>
          </p:cNvPr>
          <p:cNvSpPr txBox="1"/>
          <p:nvPr/>
        </p:nvSpPr>
        <p:spPr>
          <a:xfrm>
            <a:off x="8370455" y="5964735"/>
            <a:ext cx="6146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1600" dirty="0" smtClean="0">
                <a:latin typeface="Montserrat Light" panose="00000400000000000000" pitchFamily="2" charset="-52"/>
              </a:rPr>
              <a:t>9</a:t>
            </a:r>
            <a:endParaRPr lang="ko-KR" altLang="en-US" sz="1600" dirty="0">
              <a:latin typeface="Montserrat Light" panose="000004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093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-Calibri Light">
      <a:majorFont>
        <a:latin typeface="Bebas Neu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838" cap="flat">
          <a:noFill/>
          <a:prstDash val="solid"/>
          <a:miter/>
        </a:ln>
        <a:effectLst/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344</Words>
  <Application>Microsoft Office PowerPoint</Application>
  <PresentationFormat>Широкоэкранный</PresentationFormat>
  <Paragraphs>94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Montserrat ExtraBold</vt:lpstr>
      <vt:lpstr>맑은 고딕</vt:lpstr>
      <vt:lpstr>Montserrat Light</vt:lpstr>
      <vt:lpstr>Arial</vt:lpstr>
      <vt:lpstr>Arial Unicode MS</vt:lpstr>
      <vt:lpstr>Calibri Light</vt:lpstr>
      <vt:lpstr>Wingdings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WooDuFX</cp:lastModifiedBy>
  <cp:revision>251</cp:revision>
  <dcterms:created xsi:type="dcterms:W3CDTF">2019-04-06T05:20:47Z</dcterms:created>
  <dcterms:modified xsi:type="dcterms:W3CDTF">2021-06-19T22:25:02Z</dcterms:modified>
</cp:coreProperties>
</file>